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6" r:id="rId5"/>
    <p:sldId id="267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6" d="100"/>
          <a:sy n="106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Target</c:v>
                </c:pt>
              </c:strCache>
            </c:strRef>
          </c:tx>
          <c:spPr>
            <a:solidFill>
              <a:srgbClr val="C0504D"/>
            </a:solidFill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12 mo</c:v>
                </c:pt>
                <c:pt idx="1">
                  <c:v>24 mo</c:v>
                </c:pt>
                <c:pt idx="2">
                  <c:v>36 mo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50</c:v>
                </c:pt>
                <c:pt idx="1">
                  <c:v>250</c:v>
                </c:pt>
                <c:pt idx="2">
                  <c:v>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E2-4530-B1D6-B5AD32D6B1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E5E7E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94A3B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 w="12700" cap="flat">
          <a:solidFill>
            <a:srgbClr val="22314D"/>
          </a:solidFill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289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Wikimedia Commons image (CC BY-SA 4.0): https://commons.wikimedia.org/wiki/File:Doctor_attending_by_teleconsultation.jpg
- Product: https://medicaltv.live/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Product: https://medicaltv.live/ | https://medicaltv.live/remote-control/ | https://medicaltv.live/cast-mirror/
- Funding ask &amp; use of funds (Doctors Explain venture memo): uploaded PDF in this chat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World Bank, Physicians (per 1,000 people) — Kenya: https://data.worldbank.org/indicator/SH.MED.PHYS.ZS?locations=KE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Product feature overview &amp; assistant: https://medicaltv.live/
- Virtual Remote: https://medicaltv.live/remote-control/
- Cast &amp; Mirror: https://medicaltv.live/cast-mirror/
- Voice assistant demo (Leo): https://www.facebook.com/drlevicheruocheptora/videos/1555733615445158/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Revenue streams &amp; allocations (Doctors Explain venture memo): uploaded PDF in this chat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Cast &amp; Mirror technical description: https://medicaltv.live/cast-mirror/
- Virtual Remote compatibility notes: https://medicaltv.live/remote-control/
- Product assistant &amp; profiles/favorites: https://medicaltv.live/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Doctors Explain traction &amp; go-to-market (uploaded pitch deck / venture memo): uploaded files in this chat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(Competitive set is illustrative; feature references: https://medicaltv.live/)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Team bios: uploaded Doctors Explain pitch deck / venture memo in this chat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- 12-month target reference (Doctors Explain): uploaded venture memo in this chat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upport@medicaltv.live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mnt/data/teleconsultation.jpg"/>
          <p:cNvPicPr>
            <a:picLocks noChangeAspect="1"/>
          </p:cNvPicPr>
          <p:nvPr/>
        </p:nvPicPr>
        <p:blipFill>
          <a:blip r:embed="rId3"/>
          <a:srcRect l="1" r="1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>
              <a:alpha val="5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4" name="Shape 1"/>
          <p:cNvSpPr/>
          <p:nvPr/>
        </p:nvSpPr>
        <p:spPr>
          <a:xfrm>
            <a:off x="548640" y="731520"/>
            <a:ext cx="502920" cy="502920"/>
          </a:xfrm>
          <a:prstGeom prst="round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5" name="Shape 2"/>
          <p:cNvSpPr/>
          <p:nvPr/>
        </p:nvSpPr>
        <p:spPr>
          <a:xfrm>
            <a:off x="1143000" y="731520"/>
            <a:ext cx="502920" cy="502920"/>
          </a:xfrm>
          <a:prstGeom prst="round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6" name="Text 3"/>
          <p:cNvSpPr/>
          <p:nvPr/>
        </p:nvSpPr>
        <p:spPr>
          <a:xfrm>
            <a:off x="548640" y="1417320"/>
            <a:ext cx="1109441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MedicalTV Live</a:t>
            </a:r>
            <a:endParaRPr lang="en-US" sz="5400" dirty="0"/>
          </a:p>
        </p:txBody>
      </p:sp>
      <p:sp>
        <p:nvSpPr>
          <p:cNvPr id="7" name="Text 4"/>
          <p:cNvSpPr/>
          <p:nvPr/>
        </p:nvSpPr>
        <p:spPr>
          <a:xfrm>
            <a:off x="548640" y="214884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 sz="1800" b="0">
                <a:solidFill>
                  <a:srgbClr val="FFFFFF"/>
                </a:solidFill>
                <a:latin typeface="Calibri"/>
              </a:defRPr>
            </a:pPr>
            <a:r>
              <a:rPr>
                <a:solidFill/>
              </a:rPr>
              <a:t>AI + Voice Assistant + IPTV + Cast/Mirror for medical streaming &amp; learning</a:t>
            </a:r>
            <a:endParaRPr lang="en-US" sz="2200" dirty="0"/>
          </a:p>
        </p:txBody>
      </p:sp>
      <p:sp>
        <p:nvSpPr>
          <p:cNvPr id="8" name="Shape 5"/>
          <p:cNvSpPr/>
          <p:nvPr/>
        </p:nvSpPr>
        <p:spPr>
          <a:xfrm>
            <a:off x="548640" y="2971800"/>
            <a:ext cx="11094415" cy="1417320"/>
          </a:xfrm>
          <a:prstGeom prst="roundRect">
            <a:avLst/>
          </a:prstGeom>
          <a:solidFill>
            <a:srgbClr val="0B1220">
              <a:alpha val="90000"/>
            </a:srgbClr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9" name="Text 6"/>
          <p:cNvSpPr/>
          <p:nvPr/>
        </p:nvSpPr>
        <p:spPr>
          <a:xfrm>
            <a:off x="868680" y="315468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is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868680" y="3493008"/>
            <a:ext cx="1045433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web app that lets clinicians, learners, and families discover trusted video &amp; radio — and control playback hands-free like Alexa.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548640" y="594360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medicaltv.live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548640" y="6355080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Doctors Explain (Nairobi, Kenya)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81683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8899855" y="128016"/>
            <a:ext cx="2743200" cy="292608"/>
          </a:xfrm>
          <a:prstGeom prst="round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5" name="Text 3"/>
          <p:cNvSpPr/>
          <p:nvPr/>
        </p:nvSpPr>
        <p:spPr>
          <a:xfrm>
            <a:off x="8899855" y="146304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MedicalTV Live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0" y="530352"/>
            <a:ext cx="12191695" cy="6327648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7" name="Text 5"/>
          <p:cNvSpPr/>
          <p:nvPr/>
        </p:nvSpPr>
        <p:spPr>
          <a:xfrm>
            <a:off x="548640" y="96012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Mission-driven team with healthcare + product execution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828800"/>
            <a:ext cx="3576218" cy="283464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9" name="Shape 7"/>
          <p:cNvSpPr/>
          <p:nvPr/>
        </p:nvSpPr>
        <p:spPr>
          <a:xfrm>
            <a:off x="868680" y="2148840"/>
            <a:ext cx="411480" cy="411480"/>
          </a:xfrm>
          <a:prstGeom prst="round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0" name="Text 8"/>
          <p:cNvSpPr/>
          <p:nvPr/>
        </p:nvSpPr>
        <p:spPr>
          <a:xfrm>
            <a:off x="868680" y="2697480"/>
            <a:ext cx="293613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Levi Cheruo Cheptora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68680" y="3182112"/>
            <a:ext cx="293613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CEO — Medical doctor, public health &amp; digital health innovator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68680" y="4160520"/>
            <a:ext cx="2011680" cy="320040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22314D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3" name="Text 11"/>
          <p:cNvSpPr/>
          <p:nvPr/>
        </p:nvSpPr>
        <p:spPr>
          <a:xfrm>
            <a:off x="868680" y="418795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+ Clinical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307738" y="1828800"/>
            <a:ext cx="3576218" cy="283464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15" name="Shape 13"/>
          <p:cNvSpPr/>
          <p:nvPr/>
        </p:nvSpPr>
        <p:spPr>
          <a:xfrm>
            <a:off x="4627778" y="2148840"/>
            <a:ext cx="411480" cy="411480"/>
          </a:xfrm>
          <a:prstGeom prst="round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6" name="Text 14"/>
          <p:cNvSpPr/>
          <p:nvPr/>
        </p:nvSpPr>
        <p:spPr>
          <a:xfrm>
            <a:off x="4627778" y="2697480"/>
            <a:ext cx="293613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Emma Mwongera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4627778" y="3182112"/>
            <a:ext cx="293613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Lead — enterprise development &amp; scale partnerships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627778" y="4160520"/>
            <a:ext cx="2011680" cy="320040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22314D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9" name="Text 17"/>
          <p:cNvSpPr/>
          <p:nvPr/>
        </p:nvSpPr>
        <p:spPr>
          <a:xfrm>
            <a:off x="4627778" y="418795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8066837" y="1828800"/>
            <a:ext cx="3576218" cy="283464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21" name="Shape 19"/>
          <p:cNvSpPr/>
          <p:nvPr/>
        </p:nvSpPr>
        <p:spPr>
          <a:xfrm>
            <a:off x="8386877" y="2148840"/>
            <a:ext cx="411480" cy="411480"/>
          </a:xfrm>
          <a:prstGeom prst="round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2" name="Text 20"/>
          <p:cNvSpPr/>
          <p:nvPr/>
        </p:nvSpPr>
        <p:spPr>
          <a:xfrm>
            <a:off x="8386877" y="2697480"/>
            <a:ext cx="293613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Caroline Ngugi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8386877" y="3182112"/>
            <a:ext cx="293613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&amp; Education — health literacy &amp; policy advisor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8386877" y="4160520"/>
            <a:ext cx="2011680" cy="320040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22314D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5" name="Text 23"/>
          <p:cNvSpPr/>
          <p:nvPr/>
        </p:nvSpPr>
        <p:spPr>
          <a:xfrm>
            <a:off x="8386877" y="418795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548640" y="4892040"/>
            <a:ext cx="11094415" cy="105156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27" name="Text 25"/>
          <p:cNvSpPr/>
          <p:nvPr/>
        </p:nvSpPr>
        <p:spPr>
          <a:xfrm>
            <a:off x="868680" y="5074920"/>
            <a:ext cx="104543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Extended team (building blocks)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868680" y="5394960"/>
            <a:ext cx="1045433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 (web + streaming), clinical curation, creator partnerships, and impact measurement — aligned with Doctors Explain telehealth + MHMIS products.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48640" y="6537960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for discussion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81683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Projections &amp; Milestones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8899855" y="128016"/>
            <a:ext cx="2743200" cy="292608"/>
          </a:xfrm>
          <a:prstGeom prst="round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5" name="Text 3"/>
          <p:cNvSpPr/>
          <p:nvPr/>
        </p:nvSpPr>
        <p:spPr>
          <a:xfrm>
            <a:off x="8899855" y="146304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MedicalTV Live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0" y="530352"/>
            <a:ext cx="12191695" cy="6327648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7" name="Text 5"/>
          <p:cNvSpPr/>
          <p:nvPr/>
        </p:nvSpPr>
        <p:spPr>
          <a:xfrm>
            <a:off x="548640" y="96012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Targets that de-risk scale: users, institutions, and verified content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6400800" cy="425196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9" name="Text 7"/>
          <p:cNvSpPr/>
          <p:nvPr/>
        </p:nvSpPr>
        <p:spPr>
          <a:xfrm>
            <a:off x="868680" y="1874520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users (targets)</a:t>
            </a:r>
            <a:endParaRPr lang="en-US" sz="1800" dirty="0"/>
          </a:p>
        </p:txBody>
      </p:sp>
      <p:graphicFrame>
        <p:nvGraphicFramePr>
          <p:cNvPr id="10" name="Chart 0"/>
          <p:cNvGraphicFramePr/>
          <p:nvPr/>
        </p:nvGraphicFramePr>
        <p:xfrm>
          <a:off x="1051560" y="2240280"/>
          <a:ext cx="5760720" cy="329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Shape 8"/>
          <p:cNvSpPr/>
          <p:nvPr/>
        </p:nvSpPr>
        <p:spPr>
          <a:xfrm>
            <a:off x="7132320" y="1691640"/>
            <a:ext cx="4510735" cy="425196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12" name="Text 9"/>
          <p:cNvSpPr/>
          <p:nvPr/>
        </p:nvSpPr>
        <p:spPr>
          <a:xfrm>
            <a:off x="7452360" y="1874520"/>
            <a:ext cx="419069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Milestones (12 months)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7543800" y="2240280"/>
            <a:ext cx="3916375" cy="3566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3–5 institutional pilots (hospitals / schools).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Publish 100+ verified medical channels &amp; playlists.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“favorites-first” workflows for repeat use.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Formalize 3 NGO/Gov MoUs (campaign channels).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548640" y="6537960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for discussion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81683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Status, Timeline &amp; Ask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8899855" y="128016"/>
            <a:ext cx="2743200" cy="292608"/>
          </a:xfrm>
          <a:prstGeom prst="round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5" name="Text 3"/>
          <p:cNvSpPr/>
          <p:nvPr/>
        </p:nvSpPr>
        <p:spPr>
          <a:xfrm>
            <a:off x="8899855" y="146304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Let’s partner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0" y="530352"/>
            <a:ext cx="12191695" cy="6327648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7" name="Text 5"/>
          <p:cNvSpPr/>
          <p:nvPr/>
        </p:nvSpPr>
        <p:spPr>
          <a:xfrm>
            <a:off x="548640" y="96012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We’re live. Now we scale distribution, content quality, and partnerships.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5852160" cy="425196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9" name="Text 7"/>
          <p:cNvSpPr/>
          <p:nvPr/>
        </p:nvSpPr>
        <p:spPr>
          <a:xfrm>
            <a:off x="868680" y="187452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status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60120" y="2240280"/>
            <a:ext cx="539496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MedicalTV Live web app launched (streaming + assistant).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 Remote + Cast/Mirror controller shipped.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for hospital / school pilots and creator onboarding.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868680" y="4526280"/>
            <a:ext cx="5394960" cy="1097280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22314D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2" name="Text 10"/>
          <p:cNvSpPr/>
          <p:nvPr/>
        </p:nvSpPr>
        <p:spPr>
          <a:xfrm>
            <a:off x="1097280" y="4663440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90 days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097280" y="4937760"/>
            <a:ext cx="4937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3 pilots • verified content rubric • sponsorship packages • analytics baseline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583680" y="1691640"/>
            <a:ext cx="5059375" cy="425196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15" name="Text 13"/>
          <p:cNvSpPr/>
          <p:nvPr/>
        </p:nvSpPr>
        <p:spPr>
          <a:xfrm>
            <a:off x="6903720" y="1874520"/>
            <a:ext cx="47393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903720" y="2240280"/>
            <a:ext cx="4739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$1M seed (or equivalent strategic partnership)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6903720" y="2788920"/>
            <a:ext cx="473933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of funds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995160" y="3063240"/>
            <a:ext cx="4647895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03200" indent="-2032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 — Tech scaling (AI, streaming, reliability)</a:t>
            </a:r>
            <a:endParaRPr lang="en-US" sz="1400" dirty="0"/>
          </a:p>
          <a:p>
            <a:pPr marL="203200" indent="-2032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 — Marketing &amp; outreach (institutions + consumers)</a:t>
            </a:r>
            <a:endParaRPr lang="en-US" sz="1400" dirty="0"/>
          </a:p>
          <a:p>
            <a:pPr marL="203200" indent="-2032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20% — Team expansion (engineering, curation, partnerships)</a:t>
            </a:r>
            <a:endParaRPr lang="en-US" sz="1400" dirty="0"/>
          </a:p>
          <a:p>
            <a:pPr marL="203200" indent="-2032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 — Research, policy &amp; impact measurement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6812280" y="5074920"/>
            <a:ext cx="4830775" cy="868680"/>
          </a:xfrm>
          <a:prstGeom prst="round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0" name="Text 18"/>
          <p:cNvSpPr/>
          <p:nvPr/>
        </p:nvSpPr>
        <p:spPr>
          <a:xfrm>
            <a:off x="6858000" y="5193792"/>
            <a:ext cx="47850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Let’s run a pilot + co-create a flagship channel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731622" y="5486400"/>
            <a:ext cx="4992089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Contact: www.medicaltv.live  |  </a:t>
            </a:r>
            <a:r>
              <a:rPr lang="en-US" sz="1200" dirty="0" err="1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support@medicaltv.live</a:t>
            </a:r>
            <a:r>
              <a:rPr lang="en-US" sz="12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| +254 725 258 821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48640" y="6537960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for discussion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81683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8899855" y="128016"/>
            <a:ext cx="2743200" cy="292608"/>
          </a:xfrm>
          <a:prstGeom prst="round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5" name="Text 3"/>
          <p:cNvSpPr/>
          <p:nvPr/>
        </p:nvSpPr>
        <p:spPr>
          <a:xfrm>
            <a:off x="8899855" y="146304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MedicalTV Live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0" y="530352"/>
            <a:ext cx="12191695" cy="6327648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7" name="Text 5"/>
          <p:cNvSpPr/>
          <p:nvPr/>
        </p:nvSpPr>
        <p:spPr>
          <a:xfrm>
            <a:off x="548640" y="100584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knowledge is abundant — but not accessible at the moment of need.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828800"/>
            <a:ext cx="5669280" cy="425196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9" name="Text 7"/>
          <p:cNvSpPr/>
          <p:nvPr/>
        </p:nvSpPr>
        <p:spPr>
          <a:xfrm>
            <a:off x="868680" y="2011680"/>
            <a:ext cx="5212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clinicians &amp; learners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60120" y="2423160"/>
            <a:ext cx="516636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learning is hard to fit into busy schedules.</a:t>
            </a:r>
            <a:endParaRPr lang="en-US" sz="18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is scattered across YouTube, radio, PDFs, and social media.</a:t>
            </a:r>
            <a:endParaRPr lang="en-US" sz="18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 are often occupied (clinics, labs, wards) — search &amp; control is friction.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6446520" y="1828800"/>
            <a:ext cx="5196535" cy="425196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12" name="Text 10"/>
          <p:cNvSpPr/>
          <p:nvPr/>
        </p:nvSpPr>
        <p:spPr>
          <a:xfrm>
            <a:off x="6766560" y="2011680"/>
            <a:ext cx="437357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the public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858000" y="2423160"/>
            <a:ext cx="4602175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Misinformation spreads faster than trusted guidance.</a:t>
            </a:r>
            <a:endParaRPr lang="en-US" sz="18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Families want simple, language-appropriate explanations.</a:t>
            </a:r>
            <a:endParaRPr lang="en-US" sz="18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TV is the biggest screen at home — but discovery is poor.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6766560" y="5440680"/>
            <a:ext cx="4876495" cy="502920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22314D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5" name="Text 13"/>
          <p:cNvSpPr/>
          <p:nvPr/>
        </p:nvSpPr>
        <p:spPr>
          <a:xfrm>
            <a:off x="6995160" y="5532120"/>
            <a:ext cx="464789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Kenya physicians per 1,000 people (most recent): ~0.1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8640" y="6537960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for discussion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81683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8899855" y="128016"/>
            <a:ext cx="2743200" cy="292608"/>
          </a:xfrm>
          <a:prstGeom prst="round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5" name="Text 3"/>
          <p:cNvSpPr/>
          <p:nvPr/>
        </p:nvSpPr>
        <p:spPr>
          <a:xfrm>
            <a:off x="8899855" y="146304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MedicalTV Live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0" y="530352"/>
            <a:ext cx="12191695" cy="6327648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7" name="Text 5"/>
          <p:cNvSpPr/>
          <p:nvPr/>
        </p:nvSpPr>
        <p:spPr>
          <a:xfrm>
            <a:off x="548640" y="96012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MedicalTV Live: streaming + a voice-first assistant for discovery &amp; control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6537960" cy="452628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9" name="Text 7"/>
          <p:cNvSpPr/>
          <p:nvPr/>
        </p:nvSpPr>
        <p:spPr>
          <a:xfrm>
            <a:off x="868680" y="1874520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users can do (examples)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60120" y="2240280"/>
            <a:ext cx="598932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“Search YouTube for cardiology lectures” → instant results.</a:t>
            </a:r>
            <a:endParaRPr lang="en-US" sz="18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“Play medical radio” or “play first aid” → hands-free playback.</a:t>
            </a:r>
            <a:endParaRPr lang="en-US" sz="18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“Open settings / open profile” → fast navigation.</a:t>
            </a:r>
            <a:endParaRPr lang="en-US" sz="18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“Add to favorites” and “get recommendations” → personalized feed.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7269480" y="1691640"/>
            <a:ext cx="4373575" cy="452628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12" name="Text 10"/>
          <p:cNvSpPr/>
          <p:nvPr/>
        </p:nvSpPr>
        <p:spPr>
          <a:xfrm>
            <a:off x="7589520" y="1874520"/>
            <a:ext cx="40535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Multi-device by design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7589520" y="2331720"/>
            <a:ext cx="3733495" cy="2194560"/>
          </a:xfrm>
          <a:prstGeom prst="roundRect">
            <a:avLst/>
          </a:prstGeom>
          <a:solidFill>
            <a:srgbClr val="0B1220"/>
          </a:solidFill>
          <a:ln w="12700">
            <a:solidFill>
              <a:srgbClr val="22314D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4" name="Shape 12"/>
          <p:cNvSpPr/>
          <p:nvPr/>
        </p:nvSpPr>
        <p:spPr>
          <a:xfrm>
            <a:off x="7863840" y="2606040"/>
            <a:ext cx="3184855" cy="164592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5" name="Text 13"/>
          <p:cNvSpPr/>
          <p:nvPr/>
        </p:nvSpPr>
        <p:spPr>
          <a:xfrm>
            <a:off x="7863840" y="4251960"/>
            <a:ext cx="3184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Cast / Mirror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869680" y="4919472"/>
            <a:ext cx="960120" cy="1280160"/>
          </a:xfrm>
          <a:prstGeom prst="roundRect">
            <a:avLst/>
          </a:prstGeom>
          <a:solidFill>
            <a:srgbClr val="0B1220"/>
          </a:solidFill>
          <a:ln w="12700">
            <a:solidFill>
              <a:srgbClr val="22314D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7" name="Shape 15"/>
          <p:cNvSpPr/>
          <p:nvPr/>
        </p:nvSpPr>
        <p:spPr>
          <a:xfrm>
            <a:off x="9006840" y="5038344"/>
            <a:ext cx="685800" cy="1024128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8" name="Shape 16"/>
          <p:cNvSpPr/>
          <p:nvPr/>
        </p:nvSpPr>
        <p:spPr>
          <a:xfrm>
            <a:off x="9125712" y="5861304"/>
            <a:ext cx="457200" cy="228600"/>
          </a:xfrm>
          <a:prstGeom prst="ellipse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9" name="Text 17"/>
          <p:cNvSpPr/>
          <p:nvPr/>
        </p:nvSpPr>
        <p:spPr>
          <a:xfrm>
            <a:off x="7589520" y="4590288"/>
            <a:ext cx="37334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remote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48640" y="6537960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for discussion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81683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 sz="1800" b="1">
                <a:solidFill>
                  <a:srgbClr val="FFFFFF"/>
                </a:solidFill>
                <a:latin typeface="Calibri"/>
              </a:defRPr>
            </a:pPr>
            <a:r>
              <a:t>IPTV Backbone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8899855" y="128016"/>
            <a:ext cx="2743200" cy="292608"/>
          </a:xfrm>
          <a:prstGeom prst="round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5" name="Text 3"/>
          <p:cNvSpPr/>
          <p:nvPr/>
        </p:nvSpPr>
        <p:spPr>
          <a:xfrm>
            <a:off x="8899855" y="146304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MedicalTV Live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0" y="530352"/>
            <a:ext cx="12191695" cy="6327648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7" name="Text 5"/>
          <p:cNvSpPr/>
          <p:nvPr/>
        </p:nvSpPr>
        <p:spPr>
          <a:xfrm>
            <a:off x="548640" y="100584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 sz="3000" b="1">
                <a:solidFill>
                  <a:srgbClr val="FFFFFF"/>
                </a:solidFill>
                <a:latin typeface="Calibri"/>
              </a:defRPr>
            </a:pPr>
            <a:r>
              <a:t>Internet-delivered TV makes MedicalTV scalable, interactive, and TV-first.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828800"/>
            <a:ext cx="5669280" cy="425196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9" name="Text 7"/>
          <p:cNvSpPr/>
          <p:nvPr/>
        </p:nvSpPr>
        <p:spPr>
          <a:xfrm>
            <a:off x="868680" y="2011680"/>
            <a:ext cx="5212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 sz="1800" b="1">
                <a:solidFill>
                  <a:srgbClr val="14B8A6"/>
                </a:solidFill>
                <a:latin typeface="Calibri"/>
              </a:defRPr>
            </a:pPr>
            <a:r>
              <a:t>What IPTV is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60120" y="2423160"/>
            <a:ext cx="516636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  <a:defRPr sz="1800">
                <a:solidFill>
                  <a:srgbClr val="FFFFFF"/>
                </a:solidFill>
                <a:latin typeface="Calibri"/>
              </a:defRPr>
            </a:pPr>
            <a:r>
              <a:t>TV delivered over the internet (IP), not cable/satellite.</a:t>
            </a:r>
            <a:endParaRPr lang="en-US" sz="1800" dirty="0"/>
          </a:p>
          <a:p>
            <a:pPr marL="228600" indent="-228600">
              <a:lnSpc>
                <a:spcPct val="112000"/>
              </a:lnSpc>
              <a:buSzPct val="100000"/>
              <a:buChar char="•"/>
              <a:defRPr sz="1800">
                <a:solidFill>
                  <a:srgbClr val="FFFFFF"/>
                </a:solidFill>
                <a:latin typeface="Calibri"/>
              </a:defRPr>
            </a:pPr>
            <a:r>
              <a:t>Shifts from scheduled “push TV” to on‑demand “pull TV”.</a:t>
            </a:r>
          </a:p>
          <a:p>
            <a:pPr marL="228600" indent="-228600">
              <a:lnSpc>
                <a:spcPct val="112000"/>
              </a:lnSpc>
              <a:buSzPct val="100000"/>
              <a:buChar char="•"/>
              <a:defRPr sz="1800">
                <a:solidFill>
                  <a:srgbClr val="FFFFFF"/>
                </a:solidFill>
                <a:latin typeface="Calibri"/>
              </a:defRPr>
            </a:pPr>
            <a:r>
              <a:t>Works on Smart TVs, phones, tablets, laptops, IPTV boxes.</a:t>
            </a:r>
          </a:p>
          <a:p>
            <a:pPr marL="228600" indent="-228600">
              <a:lnSpc>
                <a:spcPct val="112000"/>
              </a:lnSpc>
              <a:buSzPct val="100000"/>
              <a:buChar char="•"/>
              <a:defRPr sz="1800">
                <a:solidFill>
                  <a:srgbClr val="FFFFFF"/>
                </a:solidFill>
                <a:latin typeface="Calibri"/>
              </a:defRPr>
            </a:pPr>
            <a:r>
              <a:t>Enables interactive guides, personalization, and multi‑device switching.</a:t>
            </a:r>
          </a:p>
        </p:txBody>
      </p:sp>
      <p:sp>
        <p:nvSpPr>
          <p:cNvPr id="11" name="Shape 9"/>
          <p:cNvSpPr/>
          <p:nvPr/>
        </p:nvSpPr>
        <p:spPr>
          <a:xfrm>
            <a:off x="6446520" y="1828800"/>
            <a:ext cx="5196535" cy="425196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12" name="Text 10"/>
          <p:cNvSpPr/>
          <p:nvPr/>
        </p:nvSpPr>
        <p:spPr>
          <a:xfrm>
            <a:off x="6766560" y="2011680"/>
            <a:ext cx="437357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 sz="1800" b="1">
                <a:solidFill>
                  <a:srgbClr val="14B8A6"/>
                </a:solidFill>
                <a:latin typeface="Calibri"/>
              </a:defRPr>
            </a:pPr>
            <a:r>
              <a:t>What it enables for MedicalTV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858000" y="2423160"/>
            <a:ext cx="4602175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  <a:defRPr sz="1800">
                <a:solidFill>
                  <a:srgbClr val="FFFFFF"/>
                </a:solidFill>
                <a:latin typeface="Calibri"/>
              </a:defRPr>
            </a:pPr>
            <a:r>
              <a:t>Live health channels + medical radio streamed reliably.</a:t>
            </a:r>
            <a:endParaRPr lang="en-US" sz="1800" dirty="0"/>
          </a:p>
          <a:p>
            <a:pPr marL="228600" indent="-228600">
              <a:lnSpc>
                <a:spcPct val="112000"/>
              </a:lnSpc>
              <a:buSzPct val="100000"/>
              <a:buChar char="•"/>
              <a:defRPr sz="1800">
                <a:solidFill>
                  <a:srgbClr val="FFFFFF"/>
                </a:solidFill>
                <a:latin typeface="Calibri"/>
              </a:defRPr>
            </a:pPr>
            <a:r>
              <a:t>VOD libraries and catch‑up viewing for flexible learning.</a:t>
            </a:r>
          </a:p>
          <a:p>
            <a:pPr marL="228600" indent="-228600">
              <a:lnSpc>
                <a:spcPct val="112000"/>
              </a:lnSpc>
              <a:buSzPct val="100000"/>
              <a:buChar char="•"/>
              <a:defRPr sz="1800">
                <a:solidFill>
                  <a:srgbClr val="FFFFFF"/>
                </a:solidFill>
                <a:latin typeface="Calibri"/>
              </a:defRPr>
            </a:pPr>
            <a:r>
              <a:t>Global access to niche/regional content without hardware barriers.</a:t>
            </a:r>
          </a:p>
          <a:p>
            <a:pPr marL="228600" indent="-228600">
              <a:lnSpc>
                <a:spcPct val="112000"/>
              </a:lnSpc>
              <a:buSzPct val="100000"/>
              <a:buChar char="•"/>
              <a:defRPr sz="1800">
                <a:solidFill>
                  <a:srgbClr val="FFFFFF"/>
                </a:solidFill>
                <a:latin typeface="Calibri"/>
              </a:defRPr>
            </a:pPr>
            <a:r>
              <a:t>Measurable engagement + smarter recommendations over time.</a:t>
            </a:r>
          </a:p>
        </p:txBody>
      </p:sp>
      <p:sp>
        <p:nvSpPr>
          <p:cNvPr id="14" name="Shape 12"/>
          <p:cNvSpPr/>
          <p:nvPr/>
        </p:nvSpPr>
        <p:spPr>
          <a:xfrm>
            <a:off x="6766560" y="5440680"/>
            <a:ext cx="4876495" cy="502920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22314D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5" name="Text 13"/>
          <p:cNvSpPr/>
          <p:nvPr/>
        </p:nvSpPr>
        <p:spPr>
          <a:xfrm>
            <a:off x="6995160" y="5532120"/>
            <a:ext cx="464789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 sz="1400" b="1">
                <a:solidFill>
                  <a:srgbClr val="E5E7EB"/>
                </a:solidFill>
                <a:latin typeface="Calibri"/>
              </a:defRPr>
            </a:pPr>
            <a:r>
              <a:rPr dirty="0"/>
              <a:t>Key considerations: stable internet improves quality; use licensed sources; monitor uptime, latency, and buffering.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8640" y="6537960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for discussion</a:t>
            </a:r>
            <a:endParaRPr lang="en-US" sz="1000" dirty="0"/>
          </a:p>
        </p:txBody>
      </p:sp>
      <p:pic>
        <p:nvPicPr>
          <p:cNvPr id="17" name="Picture 16" descr="live_icon_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7840" y="1965960"/>
            <a:ext cx="365760" cy="365760"/>
          </a:xfrm>
          <a:prstGeom prst="rect">
            <a:avLst/>
          </a:prstGeom>
        </p:spPr>
      </p:pic>
      <p:pic>
        <p:nvPicPr>
          <p:cNvPr id="18" name="Picture 17" descr="vod_icon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7215" y="1965960"/>
            <a:ext cx="365760" cy="3657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81683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 sz="1800" b="1">
                <a:solidFill>
                  <a:srgbClr val="FFFFFF"/>
                </a:solidFill>
                <a:latin typeface="Calibri"/>
              </a:defRPr>
            </a:pPr>
            <a:r>
              <a:t>IPTV Services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8899855" y="128016"/>
            <a:ext cx="2743200" cy="292608"/>
          </a:xfrm>
          <a:prstGeom prst="round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5" name="Text 3"/>
          <p:cNvSpPr/>
          <p:nvPr/>
        </p:nvSpPr>
        <p:spPr>
          <a:xfrm>
            <a:off x="8899855" y="146304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MedicalTV Live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0" y="530352"/>
            <a:ext cx="12191695" cy="6327648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7" name="Text 5"/>
          <p:cNvSpPr/>
          <p:nvPr/>
        </p:nvSpPr>
        <p:spPr>
          <a:xfrm>
            <a:off x="548640" y="96012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 sz="3000" b="1">
                <a:solidFill>
                  <a:srgbClr val="FFFFFF"/>
                </a:solidFill>
                <a:latin typeface="Calibri"/>
              </a:defRPr>
            </a:pPr>
            <a:r>
              <a:t>IPTV supports Live channels, VOD libraries, and Catch‑up — all in one app.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3576218" cy="420624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9" name="Shape 7"/>
          <p:cNvSpPr/>
          <p:nvPr/>
        </p:nvSpPr>
        <p:spPr>
          <a:xfrm>
            <a:off x="868680" y="1965960"/>
            <a:ext cx="182880" cy="182880"/>
          </a:xfrm>
          <a:prstGeom prst="round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0" name="Text 8"/>
          <p:cNvSpPr/>
          <p:nvPr/>
        </p:nvSpPr>
        <p:spPr>
          <a:xfrm>
            <a:off x="1097280" y="1901952"/>
            <a:ext cx="284469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 sz="1800" b="1">
                <a:solidFill>
                  <a:srgbClr val="14B8A6"/>
                </a:solidFill>
                <a:latin typeface="Calibri"/>
              </a:defRPr>
            </a:pPr>
            <a:r>
              <a:t>Live IPTV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51560" y="2377440"/>
            <a:ext cx="2753258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  <a:defRPr sz="1800">
                <a:solidFill>
                  <a:srgbClr val="FFFFFF"/>
                </a:solidFill>
                <a:latin typeface="Calibri"/>
              </a:defRPr>
            </a:pPr>
            <a:r>
              <a:t>Real‑time health TV channels streamed over the internet.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  <a:defRPr sz="1800">
                <a:solidFill>
                  <a:srgbClr val="FFFFFF"/>
                </a:solidFill>
                <a:latin typeface="Calibri"/>
              </a:defRPr>
            </a:pPr>
            <a:r>
              <a:t>Low friction: open app → play channel → cast to TV.</a:t>
            </a:r>
          </a:p>
          <a:p>
            <a:pPr marL="228600" indent="-228600">
              <a:lnSpc>
                <a:spcPct val="112000"/>
              </a:lnSpc>
              <a:buSzPct val="100000"/>
              <a:buChar char="•"/>
              <a:defRPr sz="1800">
                <a:solidFill>
                  <a:srgbClr val="FFFFFF"/>
                </a:solidFill>
                <a:latin typeface="Calibri"/>
              </a:defRPr>
            </a:pPr>
            <a:r>
              <a:t>Supports interactive guides and real‑time engagement.</a:t>
            </a:r>
          </a:p>
        </p:txBody>
      </p:sp>
      <p:sp>
        <p:nvSpPr>
          <p:cNvPr id="12" name="Shape 10"/>
          <p:cNvSpPr/>
          <p:nvPr/>
        </p:nvSpPr>
        <p:spPr>
          <a:xfrm>
            <a:off x="4307738" y="1691640"/>
            <a:ext cx="3576218" cy="420624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13" name="Shape 11"/>
          <p:cNvSpPr/>
          <p:nvPr/>
        </p:nvSpPr>
        <p:spPr>
          <a:xfrm>
            <a:off x="4627778" y="1965960"/>
            <a:ext cx="182880" cy="182880"/>
          </a:xfrm>
          <a:prstGeom prst="round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4" name="Text 12"/>
          <p:cNvSpPr/>
          <p:nvPr/>
        </p:nvSpPr>
        <p:spPr>
          <a:xfrm>
            <a:off x="4856378" y="1901952"/>
            <a:ext cx="284469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 sz="1800" b="1">
                <a:solidFill>
                  <a:srgbClr val="14B8A6"/>
                </a:solidFill>
                <a:latin typeface="Calibri"/>
              </a:defRPr>
            </a:pPr>
            <a:r>
              <a:t>Video on Demand (VOD)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810658" y="2377440"/>
            <a:ext cx="2753258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  <a:defRPr sz="1800">
                <a:solidFill>
                  <a:srgbClr val="FFFFFF"/>
                </a:solidFill>
                <a:latin typeface="Calibri"/>
              </a:defRPr>
            </a:pPr>
            <a:r>
              <a:t>On‑demand library of training, explainers, and specialty packs.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  <a:defRPr sz="1800">
                <a:solidFill>
                  <a:srgbClr val="FFFFFF"/>
                </a:solidFill>
                <a:latin typeface="Calibri"/>
              </a:defRPr>
            </a:pPr>
            <a:r>
              <a:t>Watch anytime; resume across devices.</a:t>
            </a:r>
          </a:p>
          <a:p>
            <a:pPr marL="228600" indent="-228600">
              <a:lnSpc>
                <a:spcPct val="112000"/>
              </a:lnSpc>
              <a:buSzPct val="100000"/>
              <a:buChar char="•"/>
              <a:defRPr sz="1800">
                <a:solidFill>
                  <a:srgbClr val="FFFFFF"/>
                </a:solidFill>
                <a:latin typeface="Calibri"/>
              </a:defRPr>
            </a:pPr>
            <a:r>
              <a:t>Enables learning tracks + searchable content.</a:t>
            </a:r>
          </a:p>
        </p:txBody>
      </p:sp>
      <p:sp>
        <p:nvSpPr>
          <p:cNvPr id="16" name="Shape 14"/>
          <p:cNvSpPr/>
          <p:nvPr/>
        </p:nvSpPr>
        <p:spPr>
          <a:xfrm>
            <a:off x="8066837" y="1691640"/>
            <a:ext cx="3576218" cy="420624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17" name="Shape 15"/>
          <p:cNvSpPr/>
          <p:nvPr/>
        </p:nvSpPr>
        <p:spPr>
          <a:xfrm>
            <a:off x="8386877" y="1965960"/>
            <a:ext cx="182880" cy="182880"/>
          </a:xfrm>
          <a:prstGeom prst="round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8" name="Text 16"/>
          <p:cNvSpPr/>
          <p:nvPr/>
        </p:nvSpPr>
        <p:spPr>
          <a:xfrm>
            <a:off x="8615477" y="1901952"/>
            <a:ext cx="284469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 sz="1800" b="1">
                <a:solidFill>
                  <a:srgbClr val="14B8A6"/>
                </a:solidFill>
                <a:latin typeface="Calibri"/>
              </a:defRPr>
            </a:pPr>
            <a:r>
              <a:t>Catch‑up / Time‑shifted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8569757" y="2377440"/>
            <a:ext cx="2753258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  <a:defRPr sz="1800">
                <a:solidFill>
                  <a:srgbClr val="FFFFFF"/>
                </a:solidFill>
                <a:latin typeface="Calibri"/>
              </a:defRPr>
            </a:pPr>
            <a:r>
              <a:t>Watch programs that aired earlier (catch‑up window).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  <a:defRPr sz="1800">
                <a:solidFill>
                  <a:srgbClr val="FFFFFF"/>
                </a:solidFill>
                <a:latin typeface="Calibri"/>
              </a:defRPr>
            </a:pPr>
            <a:r>
              <a:t>Pause/rewind and revisit key lessons.</a:t>
            </a:r>
          </a:p>
          <a:p>
            <a:pPr marL="228600" indent="-228600">
              <a:lnSpc>
                <a:spcPct val="112000"/>
              </a:lnSpc>
              <a:buSzPct val="100000"/>
              <a:buChar char="•"/>
              <a:defRPr sz="1800">
                <a:solidFill>
                  <a:srgbClr val="FFFFFF"/>
                </a:solidFill>
                <a:latin typeface="Calibri"/>
              </a:defRPr>
            </a:pPr>
            <a:r>
              <a:t>Improves retention for busy clinicians and families.</a:t>
            </a:r>
          </a:p>
        </p:txBody>
      </p:sp>
      <p:sp>
        <p:nvSpPr>
          <p:cNvPr id="20" name="Shape 18"/>
          <p:cNvSpPr/>
          <p:nvPr/>
        </p:nvSpPr>
        <p:spPr>
          <a:xfrm>
            <a:off x="548640" y="6035040"/>
            <a:ext cx="11094415" cy="502920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22314D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1" name="Text 19"/>
          <p:cNvSpPr/>
          <p:nvPr/>
        </p:nvSpPr>
        <p:spPr>
          <a:xfrm>
            <a:off x="868680" y="6144768"/>
            <a:ext cx="104543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 sz="1400" b="1">
                <a:solidFill>
                  <a:srgbClr val="E5E7EB"/>
                </a:solidFill>
                <a:latin typeface="Calibri"/>
              </a:defRPr>
            </a:pPr>
            <a:r>
              <a:t>Reliability &amp; Compliance: monitor uptime/latency; adaptive streaming; licensed providers; clear labeling for sponsored content.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48640" y="6537960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for discussion</a:t>
            </a:r>
            <a:endParaRPr lang="en-US" sz="1000" dirty="0"/>
          </a:p>
        </p:txBody>
      </p:sp>
      <p:pic>
        <p:nvPicPr>
          <p:cNvPr id="23" name="Picture 22" descr="live_icon_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40" y="1874519"/>
            <a:ext cx="301752" cy="301752"/>
          </a:xfrm>
          <a:prstGeom prst="rect">
            <a:avLst/>
          </a:prstGeom>
        </p:spPr>
      </p:pic>
      <p:pic>
        <p:nvPicPr>
          <p:cNvPr id="24" name="Picture 23" descr="vod_icon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7408" y="1874519"/>
            <a:ext cx="301752" cy="301752"/>
          </a:xfrm>
          <a:prstGeom prst="rect">
            <a:avLst/>
          </a:prstGeom>
        </p:spPr>
      </p:pic>
      <p:pic>
        <p:nvPicPr>
          <p:cNvPr id="25" name="Picture 24" descr="catchup_icon_whit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2127" y="1874519"/>
            <a:ext cx="301752" cy="30175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81683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Model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8899855" y="128016"/>
            <a:ext cx="2743200" cy="292608"/>
          </a:xfrm>
          <a:prstGeom prst="round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5" name="Text 3"/>
          <p:cNvSpPr/>
          <p:nvPr/>
        </p:nvSpPr>
        <p:spPr>
          <a:xfrm>
            <a:off x="8899855" y="146304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MedicalTV Live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0" y="530352"/>
            <a:ext cx="12191695" cy="6327648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7" name="Text 5"/>
          <p:cNvSpPr/>
          <p:nvPr/>
        </p:nvSpPr>
        <p:spPr>
          <a:xfrm>
            <a:off x="548640" y="96012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Freemium distribution + institutional licensing + sponsored health media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5410048" cy="214884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9" name="Shape 7"/>
          <p:cNvSpPr/>
          <p:nvPr/>
        </p:nvSpPr>
        <p:spPr>
          <a:xfrm>
            <a:off x="868680" y="1965960"/>
            <a:ext cx="164592" cy="164592"/>
          </a:xfrm>
          <a:prstGeom prst="round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0" name="Text 8"/>
          <p:cNvSpPr/>
          <p:nvPr/>
        </p:nvSpPr>
        <p:spPr>
          <a:xfrm>
            <a:off x="1097280" y="1901952"/>
            <a:ext cx="46785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Consumers (B2C)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51560" y="2331720"/>
            <a:ext cx="458708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streaming + ads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Premium: ad-free + curated specialty packs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Favorites &amp; AI recommendations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233008" y="1691640"/>
            <a:ext cx="5410048" cy="214884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13" name="Shape 11"/>
          <p:cNvSpPr/>
          <p:nvPr/>
        </p:nvSpPr>
        <p:spPr>
          <a:xfrm>
            <a:off x="6553048" y="1965960"/>
            <a:ext cx="164592" cy="164592"/>
          </a:xfrm>
          <a:prstGeom prst="round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4" name="Text 12"/>
          <p:cNvSpPr/>
          <p:nvPr/>
        </p:nvSpPr>
        <p:spPr>
          <a:xfrm>
            <a:off x="6781648" y="1901952"/>
            <a:ext cx="46785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Professionals (B2P)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735928" y="2331720"/>
            <a:ext cx="458708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CME / CPD bundles &amp; learning tracks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subscriptions for departments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Verified channels for quality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548640" y="4160520"/>
            <a:ext cx="5410048" cy="214884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17" name="Shape 15"/>
          <p:cNvSpPr/>
          <p:nvPr/>
        </p:nvSpPr>
        <p:spPr>
          <a:xfrm>
            <a:off x="868680" y="4434840"/>
            <a:ext cx="164592" cy="164592"/>
          </a:xfrm>
          <a:prstGeom prst="round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8" name="Text 16"/>
          <p:cNvSpPr/>
          <p:nvPr/>
        </p:nvSpPr>
        <p:spPr>
          <a:xfrm>
            <a:off x="1097280" y="4370832"/>
            <a:ext cx="46785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Institutions (B2B)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051560" y="4800600"/>
            <a:ext cx="458708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Hospitals &amp; medical schools licensing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Waiting-room / ward screens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White-label deployments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6233008" y="4160520"/>
            <a:ext cx="5410048" cy="214884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21" name="Shape 19"/>
          <p:cNvSpPr/>
          <p:nvPr/>
        </p:nvSpPr>
        <p:spPr>
          <a:xfrm>
            <a:off x="6553048" y="4434840"/>
            <a:ext cx="164592" cy="164592"/>
          </a:xfrm>
          <a:prstGeom prst="round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2" name="Text 20"/>
          <p:cNvSpPr/>
          <p:nvPr/>
        </p:nvSpPr>
        <p:spPr>
          <a:xfrm>
            <a:off x="6781648" y="4370832"/>
            <a:ext cx="46785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Sponsored health media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6735928" y="4800600"/>
            <a:ext cx="458708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health campaigns (NGO/Gov)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Brand-safe sponsorships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 reporting &amp; analytics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548640" y="6537960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for discussion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81683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Underlying Magic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8899855" y="128016"/>
            <a:ext cx="2743200" cy="292608"/>
          </a:xfrm>
          <a:prstGeom prst="round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5" name="Text 3"/>
          <p:cNvSpPr/>
          <p:nvPr/>
        </p:nvSpPr>
        <p:spPr>
          <a:xfrm>
            <a:off x="8899855" y="146304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MedicalTV Live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0" y="530352"/>
            <a:ext cx="12191695" cy="6327648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7" name="Text 5"/>
          <p:cNvSpPr/>
          <p:nvPr/>
        </p:nvSpPr>
        <p:spPr>
          <a:xfrm>
            <a:off x="548640" y="96012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t>IPTV streaming + personalization + voice + universal casting = “TV for learning” that just works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783080"/>
            <a:ext cx="11094415" cy="201168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9" name="Shape 7"/>
          <p:cNvSpPr/>
          <p:nvPr/>
        </p:nvSpPr>
        <p:spPr>
          <a:xfrm>
            <a:off x="868680" y="2194560"/>
            <a:ext cx="2545004" cy="1234440"/>
          </a:xfrm>
          <a:prstGeom prst="roundRect">
            <a:avLst/>
          </a:prstGeom>
          <a:solidFill>
            <a:srgbClr val="0B1220"/>
          </a:solidFill>
          <a:ln w="12700">
            <a:solidFill>
              <a:srgbClr val="22314D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0" name="Shape 8"/>
          <p:cNvSpPr/>
          <p:nvPr/>
        </p:nvSpPr>
        <p:spPr>
          <a:xfrm>
            <a:off x="1069848" y="2377440"/>
            <a:ext cx="182880" cy="182880"/>
          </a:xfrm>
          <a:prstGeom prst="round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1" name="Text 9"/>
          <p:cNvSpPr/>
          <p:nvPr/>
        </p:nvSpPr>
        <p:spPr>
          <a:xfrm>
            <a:off x="1307592" y="2313432"/>
            <a:ext cx="199636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Profile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69848" y="2697480"/>
            <a:ext cx="214266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Age, country, education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interests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431972" y="2679192"/>
            <a:ext cx="201168" cy="256032"/>
          </a:xfrm>
          <a:prstGeom prst="rightArrow">
            <a:avLst/>
          </a:prstGeom>
          <a:solidFill>
            <a:srgbClr val="94A3B8">
              <a:alpha val="65000"/>
            </a:srgbClr>
          </a:solidFill>
          <a:ln w="12700">
            <a:solidFill>
              <a:srgbClr val="94A3B8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4" name="Shape 12"/>
          <p:cNvSpPr/>
          <p:nvPr/>
        </p:nvSpPr>
        <p:spPr>
          <a:xfrm>
            <a:off x="3596564" y="2194560"/>
            <a:ext cx="2545004" cy="1234440"/>
          </a:xfrm>
          <a:prstGeom prst="roundRect">
            <a:avLst/>
          </a:prstGeom>
          <a:solidFill>
            <a:srgbClr val="0B1220"/>
          </a:solidFill>
          <a:ln w="12700">
            <a:solidFill>
              <a:srgbClr val="22314D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5" name="Shape 13"/>
          <p:cNvSpPr/>
          <p:nvPr/>
        </p:nvSpPr>
        <p:spPr>
          <a:xfrm>
            <a:off x="3797732" y="2377440"/>
            <a:ext cx="182880" cy="182880"/>
          </a:xfrm>
          <a:prstGeom prst="round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6" name="Text 14"/>
          <p:cNvSpPr/>
          <p:nvPr/>
        </p:nvSpPr>
        <p:spPr>
          <a:xfrm>
            <a:off x="4035476" y="2313432"/>
            <a:ext cx="199636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Recs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3797732" y="2697480"/>
            <a:ext cx="214266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“Get recommendations”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refreshes the feed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159856" y="2679192"/>
            <a:ext cx="201168" cy="256032"/>
          </a:xfrm>
          <a:prstGeom prst="rightArrow">
            <a:avLst/>
          </a:prstGeom>
          <a:solidFill>
            <a:srgbClr val="94A3B8">
              <a:alpha val="65000"/>
            </a:srgbClr>
          </a:solidFill>
          <a:ln w="12700">
            <a:solidFill>
              <a:srgbClr val="94A3B8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9" name="Shape 17"/>
          <p:cNvSpPr/>
          <p:nvPr/>
        </p:nvSpPr>
        <p:spPr>
          <a:xfrm>
            <a:off x="6324448" y="2194560"/>
            <a:ext cx="2545004" cy="1234440"/>
          </a:xfrm>
          <a:prstGeom prst="roundRect">
            <a:avLst/>
          </a:prstGeom>
          <a:solidFill>
            <a:srgbClr val="0B1220"/>
          </a:solidFill>
          <a:ln w="12700">
            <a:solidFill>
              <a:srgbClr val="22314D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0" name="Shape 18"/>
          <p:cNvSpPr/>
          <p:nvPr/>
        </p:nvSpPr>
        <p:spPr>
          <a:xfrm>
            <a:off x="6525616" y="2377440"/>
            <a:ext cx="182880" cy="182880"/>
          </a:xfrm>
          <a:prstGeom prst="round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1" name="Text 19"/>
          <p:cNvSpPr/>
          <p:nvPr/>
        </p:nvSpPr>
        <p:spPr>
          <a:xfrm>
            <a:off x="6763360" y="2313432"/>
            <a:ext cx="199636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525616" y="2697480"/>
            <a:ext cx="214266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 commands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to actions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8887739" y="2679192"/>
            <a:ext cx="201168" cy="256032"/>
          </a:xfrm>
          <a:prstGeom prst="rightArrow">
            <a:avLst/>
          </a:prstGeom>
          <a:solidFill>
            <a:srgbClr val="94A3B8">
              <a:alpha val="65000"/>
            </a:srgbClr>
          </a:solidFill>
          <a:ln w="12700">
            <a:solidFill>
              <a:srgbClr val="94A3B8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4" name="Shape 22"/>
          <p:cNvSpPr/>
          <p:nvPr/>
        </p:nvSpPr>
        <p:spPr>
          <a:xfrm>
            <a:off x="9052331" y="2194560"/>
            <a:ext cx="2545004" cy="1234440"/>
          </a:xfrm>
          <a:prstGeom prst="roundRect">
            <a:avLst/>
          </a:prstGeom>
          <a:solidFill>
            <a:srgbClr val="0B1220"/>
          </a:solidFill>
          <a:ln w="12700">
            <a:solidFill>
              <a:srgbClr val="22314D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5" name="Shape 23"/>
          <p:cNvSpPr/>
          <p:nvPr/>
        </p:nvSpPr>
        <p:spPr>
          <a:xfrm>
            <a:off x="9253499" y="2377440"/>
            <a:ext cx="182880" cy="182880"/>
          </a:xfrm>
          <a:prstGeom prst="round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6" name="Text 24"/>
          <p:cNvSpPr/>
          <p:nvPr/>
        </p:nvSpPr>
        <p:spPr>
          <a:xfrm>
            <a:off x="9491243" y="2313432"/>
            <a:ext cx="199636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Playback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9253499" y="2697480"/>
            <a:ext cx="214266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Phone → TV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Cast / Mirror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548640" y="3977640"/>
            <a:ext cx="11094415" cy="187452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29" name="Text 27"/>
          <p:cNvSpPr/>
          <p:nvPr/>
        </p:nvSpPr>
        <p:spPr>
          <a:xfrm>
            <a:off x="868680" y="4160520"/>
            <a:ext cx="104543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works on real devices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960120" y="4526280"/>
            <a:ext cx="10271455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Universal Cast/Mirror: WebRTC when possible, automatic snapshot fallback for compatibility.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 Remote: WiFi pairing works on most modern mobile browsers; optional Bluetooth (BLE) on supported browsers.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UI: short, intent-based commands (“open”, “play”, “search”, “volume”).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548640" y="6537960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for discussion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81683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&amp; Sales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8899855" y="128016"/>
            <a:ext cx="2743200" cy="292608"/>
          </a:xfrm>
          <a:prstGeom prst="round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5" name="Text 3"/>
          <p:cNvSpPr/>
          <p:nvPr/>
        </p:nvSpPr>
        <p:spPr>
          <a:xfrm>
            <a:off x="8899855" y="146304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MedicalTV Live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0" y="530352"/>
            <a:ext cx="12191695" cy="6327648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7" name="Text 5"/>
          <p:cNvSpPr/>
          <p:nvPr/>
        </p:nvSpPr>
        <p:spPr>
          <a:xfrm>
            <a:off x="548640" y="96012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Distribution strategy: win institutions, then scale to households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3576218" cy="420624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9" name="Shape 7"/>
          <p:cNvSpPr/>
          <p:nvPr/>
        </p:nvSpPr>
        <p:spPr>
          <a:xfrm>
            <a:off x="868680" y="1965960"/>
            <a:ext cx="182880" cy="182880"/>
          </a:xfrm>
          <a:prstGeom prst="round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0" name="Text 8"/>
          <p:cNvSpPr/>
          <p:nvPr/>
        </p:nvSpPr>
        <p:spPr>
          <a:xfrm>
            <a:off x="1097280" y="1901952"/>
            <a:ext cx="284469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Institutional pilots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51560" y="2377440"/>
            <a:ext cx="2753258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Hospitals &amp; clinics: ward screens + training rooms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 schools &amp; CPD providers: curated tracks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Proof: engagement + completion metrics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307738" y="1691640"/>
            <a:ext cx="3576218" cy="420624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13" name="Shape 11"/>
          <p:cNvSpPr/>
          <p:nvPr/>
        </p:nvSpPr>
        <p:spPr>
          <a:xfrm>
            <a:off x="4627778" y="1965960"/>
            <a:ext cx="182880" cy="182880"/>
          </a:xfrm>
          <a:prstGeom prst="round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4" name="Text 12"/>
          <p:cNvSpPr/>
          <p:nvPr/>
        </p:nvSpPr>
        <p:spPr>
          <a:xfrm>
            <a:off x="4856378" y="1901952"/>
            <a:ext cx="284469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health campaigns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810658" y="2377440"/>
            <a:ext cx="2753258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NGOs &amp; Gov: sponsored channels (NCDs, MCH, outbreaks)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partners distribute via WhatsApp &amp; QR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 dashboards for reporting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8066837" y="1691640"/>
            <a:ext cx="3576218" cy="420624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17" name="Shape 15"/>
          <p:cNvSpPr/>
          <p:nvPr/>
        </p:nvSpPr>
        <p:spPr>
          <a:xfrm>
            <a:off x="8386877" y="1965960"/>
            <a:ext cx="182880" cy="182880"/>
          </a:xfrm>
          <a:prstGeom prst="round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8" name="Text 16"/>
          <p:cNvSpPr/>
          <p:nvPr/>
        </p:nvSpPr>
        <p:spPr>
          <a:xfrm>
            <a:off x="8615477" y="1901952"/>
            <a:ext cx="284469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growth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8569757" y="2377440"/>
            <a:ext cx="2753258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Install-less web app (share a link)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In-clinic onboarding: scan &amp; pair remote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Creator flywheel: verified medical channels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548640" y="6035040"/>
            <a:ext cx="11094415" cy="502920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22314D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1" name="Text 19"/>
          <p:cNvSpPr/>
          <p:nvPr/>
        </p:nvSpPr>
        <p:spPr>
          <a:xfrm>
            <a:off x="868680" y="6144768"/>
            <a:ext cx="104543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Ecosystem traction (Doctors Explain): 10,000+ users impacted • MHMIS in 5 hospitals &amp; 30+ clinics • 15+ doctors onboarded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48640" y="6537960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for discussion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3" name="Text 1"/>
          <p:cNvSpPr/>
          <p:nvPr/>
        </p:nvSpPr>
        <p:spPr>
          <a:xfrm>
            <a:off x="548640" y="109728"/>
            <a:ext cx="81683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Competition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8899855" y="128016"/>
            <a:ext cx="2743200" cy="292608"/>
          </a:xfrm>
          <a:prstGeom prst="round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5" name="Text 3"/>
          <p:cNvSpPr/>
          <p:nvPr/>
        </p:nvSpPr>
        <p:spPr>
          <a:xfrm>
            <a:off x="8899855" y="146304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MedicalTV Live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0" y="530352"/>
            <a:ext cx="12191695" cy="6327648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7" name="Text 5"/>
          <p:cNvSpPr/>
          <p:nvPr/>
        </p:nvSpPr>
        <p:spPr>
          <a:xfrm>
            <a:off x="548640" y="96012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combine “best of YouTube” with voice control + TV-first distribution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11094415" cy="425196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2314D">
                <a:alpha val="65000"/>
              </a:srgbClr>
            </a:solidFill>
            <a:prstDash val="solid"/>
          </a:ln>
          <a:effectLst>
            <a:outerShdw blurRad="38100" dist="19050" dir="27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9" name="Shape 7"/>
          <p:cNvSpPr/>
          <p:nvPr/>
        </p:nvSpPr>
        <p:spPr>
          <a:xfrm>
            <a:off x="1097280" y="2057400"/>
            <a:ext cx="9997135" cy="3383280"/>
          </a:xfrm>
          <a:prstGeom prst="rect">
            <a:avLst/>
          </a:prstGeom>
          <a:solidFill>
            <a:srgbClr val="0B1220"/>
          </a:solidFill>
          <a:ln w="12700">
            <a:solidFill>
              <a:srgbClr val="22314D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0" name="Shape 8"/>
          <p:cNvSpPr/>
          <p:nvPr/>
        </p:nvSpPr>
        <p:spPr>
          <a:xfrm>
            <a:off x="6095848" y="2057400"/>
            <a:ext cx="0" cy="3383280"/>
          </a:xfrm>
          <a:prstGeom prst="line">
            <a:avLst/>
          </a:prstGeom>
          <a:noFill/>
          <a:ln w="12700">
            <a:solidFill>
              <a:srgbClr val="22314D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1" name="Shape 9"/>
          <p:cNvSpPr/>
          <p:nvPr/>
        </p:nvSpPr>
        <p:spPr>
          <a:xfrm>
            <a:off x="1097280" y="3749040"/>
            <a:ext cx="9997135" cy="0"/>
          </a:xfrm>
          <a:prstGeom prst="line">
            <a:avLst/>
          </a:prstGeom>
          <a:noFill/>
          <a:ln w="12700">
            <a:solidFill>
              <a:srgbClr val="22314D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2" name="Text 10"/>
          <p:cNvSpPr/>
          <p:nvPr/>
        </p:nvSpPr>
        <p:spPr>
          <a:xfrm>
            <a:off x="1097280" y="5577840"/>
            <a:ext cx="49985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Passive video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095848" y="5577840"/>
            <a:ext cx="49985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 assistant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234440" y="2167128"/>
            <a:ext cx="472424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TV + multi-device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234440" y="5120640"/>
            <a:ext cx="472424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Mobile-only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737360" y="4434840"/>
            <a:ext cx="256032" cy="256032"/>
          </a:xfrm>
          <a:prstGeom prst="ellipse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7" name="Text 15"/>
          <p:cNvSpPr/>
          <p:nvPr/>
        </p:nvSpPr>
        <p:spPr>
          <a:xfrm>
            <a:off x="2029968" y="4416552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YouTube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1874520" y="3063240"/>
            <a:ext cx="256032" cy="256032"/>
          </a:xfrm>
          <a:prstGeom prst="ellipse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9" name="Text 17"/>
          <p:cNvSpPr/>
          <p:nvPr/>
        </p:nvSpPr>
        <p:spPr>
          <a:xfrm>
            <a:off x="2167128" y="3044952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Course platforms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760720" y="4709160"/>
            <a:ext cx="256032" cy="256032"/>
          </a:xfrm>
          <a:prstGeom prst="ellipse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1" name="Text 19"/>
          <p:cNvSpPr/>
          <p:nvPr/>
        </p:nvSpPr>
        <p:spPr>
          <a:xfrm>
            <a:off x="6053328" y="4690872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IPTV / TV apps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4937760" y="2880360"/>
            <a:ext cx="256032" cy="256032"/>
          </a:xfrm>
          <a:prstGeom prst="ellipse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3" name="Text 21"/>
          <p:cNvSpPr/>
          <p:nvPr/>
        </p:nvSpPr>
        <p:spPr>
          <a:xfrm>
            <a:off x="5230368" y="2862072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MedicalTV Live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48640" y="59893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Differentiators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474720" y="5989320"/>
            <a:ext cx="816833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Voice-first • Profile-based AI recs • Cast/Mirror + Remote • Health-focused curation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48640" y="6537960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for discussion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1622</Words>
  <Application>Microsoft Office PowerPoint</Application>
  <PresentationFormat>Widescreen</PresentationFormat>
  <Paragraphs>198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Doctors Explain / MedicalTV</dc:creator>
  <cp:lastModifiedBy>Levi Cheruo</cp:lastModifiedBy>
  <cp:revision>4</cp:revision>
  <dcterms:created xsi:type="dcterms:W3CDTF">2026-01-31T10:13:58Z</dcterms:created>
  <dcterms:modified xsi:type="dcterms:W3CDTF">2026-02-15T15:48:29Z</dcterms:modified>
</cp:coreProperties>
</file>